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91" r:id="rId2"/>
    <p:sldId id="257" r:id="rId3"/>
    <p:sldId id="258" r:id="rId4"/>
    <p:sldId id="308" r:id="rId5"/>
    <p:sldId id="289" r:id="rId6"/>
    <p:sldId id="259" r:id="rId7"/>
    <p:sldId id="261" r:id="rId8"/>
    <p:sldId id="263" r:id="rId9"/>
    <p:sldId id="265" r:id="rId10"/>
    <p:sldId id="267" r:id="rId11"/>
    <p:sldId id="269" r:id="rId12"/>
    <p:sldId id="271" r:id="rId13"/>
    <p:sldId id="292" r:id="rId14"/>
    <p:sldId id="295" r:id="rId15"/>
    <p:sldId id="288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33"/>
    <a:srgbClr val="FFFF66"/>
    <a:srgbClr val="FFFF00"/>
    <a:srgbClr val="FF0000"/>
    <a:srgbClr val="0080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279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279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fld id="{ED11E4FB-5035-4BA2-80AA-65E6391409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504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6446-8AD5-46BC-91E0-F19218F9F1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4191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D2F40-53CD-46EF-A473-6C5032F7C3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04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B00B-7D3F-40DC-9982-EE741CB6D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286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3E8F3-B51C-4BB8-B3C5-D57F8A29BF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360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EE79-56D6-40C2-8F14-DF9C5ED956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1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DD7-9713-4E6E-B16D-5B00F4D1A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73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4D95B-7AEC-4B74-A96B-D44304EA9F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47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8BCF-8479-4A42-93A1-7E6C7255E2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950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9138C-1840-469B-A0D0-55949DE707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087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EFF1D-42FA-4C12-8F83-473177B031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60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11543-CF6A-486A-8611-1090FA1A2E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86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B11C30-949C-4435-9972-13028D22D8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84237"/>
            <a:ext cx="8991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Copy and choose the correct </a:t>
            </a:r>
            <a:r>
              <a:rPr lang="en-US" sz="2800" i="1" dirty="0" smtClean="0"/>
              <a:t>preposition + article </a:t>
            </a:r>
            <a:r>
              <a:rPr lang="en-US" sz="2800" dirty="0" smtClean="0"/>
              <a:t>combination.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El auto es _______ </a:t>
            </a:r>
            <a:r>
              <a:rPr lang="en-US" sz="2800" dirty="0" err="1" smtClean="0"/>
              <a:t>profesora</a:t>
            </a:r>
            <a:r>
              <a:rPr lang="en-US" sz="2800" dirty="0" smtClean="0"/>
              <a:t> de ingles.</a:t>
            </a:r>
          </a:p>
          <a:p>
            <a:pPr marL="0" indent="0">
              <a:buNone/>
            </a:pPr>
            <a:r>
              <a:rPr lang="en-US" sz="2800" dirty="0" smtClean="0"/>
              <a:t>	a. a la		b. de la</a:t>
            </a:r>
          </a:p>
          <a:p>
            <a:pPr marL="0" indent="0">
              <a:buNone/>
            </a:pPr>
            <a:r>
              <a:rPr lang="en-US" sz="2800" dirty="0" smtClean="0"/>
              <a:t>2. Los </a:t>
            </a:r>
            <a:r>
              <a:rPr lang="en-US" sz="2800" dirty="0" err="1" smtClean="0"/>
              <a:t>libros</a:t>
            </a:r>
            <a:r>
              <a:rPr lang="en-US" sz="2800" dirty="0" smtClean="0"/>
              <a:t> son ______ amigo de Jose.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del			b. </a:t>
            </a:r>
            <a:r>
              <a:rPr lang="en-US" sz="2800" dirty="0"/>
              <a:t>a</a:t>
            </a:r>
            <a:r>
              <a:rPr lang="en-US" sz="2800" dirty="0" smtClean="0"/>
              <a:t>l</a:t>
            </a:r>
          </a:p>
          <a:p>
            <a:pPr marL="0" indent="0">
              <a:buNone/>
            </a:pPr>
            <a:r>
              <a:rPr lang="en-US" sz="2800" dirty="0" smtClean="0"/>
              <a:t>3. Las </a:t>
            </a:r>
            <a:r>
              <a:rPr lang="en-US" sz="2800" dirty="0" err="1" smtClean="0"/>
              <a:t>amigas</a:t>
            </a:r>
            <a:r>
              <a:rPr lang="en-US" sz="2800" dirty="0" smtClean="0"/>
              <a:t> van _____ </a:t>
            </a:r>
            <a:r>
              <a:rPr lang="en-US" sz="2800" dirty="0" err="1" smtClean="0"/>
              <a:t>escuela</a:t>
            </a:r>
            <a:r>
              <a:rPr lang="en-US" sz="2800" dirty="0" smtClean="0"/>
              <a:t> a pie.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a la		b. de la</a:t>
            </a:r>
          </a:p>
          <a:p>
            <a:pPr marL="0" indent="0">
              <a:buNone/>
            </a:pPr>
            <a:r>
              <a:rPr lang="en-US" sz="2800" dirty="0" smtClean="0"/>
              <a:t>4. </a:t>
            </a:r>
            <a:r>
              <a:rPr lang="en-US" sz="2800" dirty="0" err="1" smtClean="0"/>
              <a:t>Mi</a:t>
            </a:r>
            <a:r>
              <a:rPr lang="en-US" sz="2800" dirty="0" smtClean="0"/>
              <a:t> </a:t>
            </a:r>
            <a:r>
              <a:rPr lang="en-US" sz="2800" dirty="0" err="1" smtClean="0"/>
              <a:t>madre</a:t>
            </a:r>
            <a:r>
              <a:rPr lang="en-US" sz="2800" dirty="0" smtClean="0"/>
              <a:t> </a:t>
            </a:r>
            <a:r>
              <a:rPr lang="en-US" sz="2800" dirty="0" err="1" smtClean="0"/>
              <a:t>mira</a:t>
            </a:r>
            <a:r>
              <a:rPr lang="en-US" sz="2800" dirty="0" smtClean="0"/>
              <a:t> _____ </a:t>
            </a:r>
            <a:r>
              <a:rPr lang="en-US" sz="2800" dirty="0" err="1" smtClean="0"/>
              <a:t>amigas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de las		b. a las</a:t>
            </a:r>
          </a:p>
          <a:p>
            <a:pPr marL="0" indent="0">
              <a:buNone/>
            </a:pPr>
            <a:r>
              <a:rPr lang="en-US" sz="2800" dirty="0" smtClean="0"/>
              <a:t>5. Jose </a:t>
            </a:r>
            <a:r>
              <a:rPr lang="en-US" sz="2800" dirty="0" err="1" smtClean="0"/>
              <a:t>necesita</a:t>
            </a:r>
            <a:r>
              <a:rPr lang="en-US" sz="2800" dirty="0" smtClean="0"/>
              <a:t> </a:t>
            </a:r>
            <a:r>
              <a:rPr lang="en-US" sz="2800" dirty="0" err="1" smtClean="0"/>
              <a:t>los</a:t>
            </a:r>
            <a:r>
              <a:rPr lang="en-US" sz="2800" dirty="0" smtClean="0"/>
              <a:t> </a:t>
            </a:r>
            <a:r>
              <a:rPr lang="en-US" sz="2800" dirty="0" err="1" smtClean="0"/>
              <a:t>apuntes</a:t>
            </a:r>
            <a:r>
              <a:rPr lang="en-US" sz="2800" dirty="0" smtClean="0"/>
              <a:t> _____ amigo.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del		b. al</a:t>
            </a:r>
            <a:endParaRPr lang="en-US" sz="280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algn="l"/>
            <a:r>
              <a:rPr lang="en-US" sz="3400" dirty="0" err="1" smtClean="0">
                <a:solidFill>
                  <a:srgbClr val="FF0000"/>
                </a:solidFill>
              </a:rPr>
              <a:t>Proposito</a:t>
            </a:r>
            <a:r>
              <a:rPr lang="en-US" sz="3400" dirty="0" smtClean="0">
                <a:solidFill>
                  <a:srgbClr val="FF0000"/>
                </a:solidFill>
              </a:rPr>
              <a:t> 68b			  </a:t>
            </a:r>
            <a:r>
              <a:rPr lang="en-US" sz="3400" dirty="0" smtClean="0">
                <a:solidFill>
                  <a:srgbClr val="00B050"/>
                </a:solidFill>
              </a:rPr>
              <a:t>11/05/18</a:t>
            </a:r>
            <a:r>
              <a:rPr lang="en-US" sz="3400" dirty="0" smtClean="0">
                <a:solidFill>
                  <a:srgbClr val="FF0000"/>
                </a:solidFill>
              </a:rPr>
              <a:t/>
            </a:r>
            <a:br>
              <a:rPr lang="en-US" sz="3400" dirty="0" smtClean="0">
                <a:solidFill>
                  <a:srgbClr val="FF0000"/>
                </a:solidFill>
              </a:rPr>
            </a:br>
            <a:r>
              <a:rPr lang="en-US" sz="3400" dirty="0" err="1" smtClean="0">
                <a:solidFill>
                  <a:srgbClr val="FF0000"/>
                </a:solidFill>
              </a:rPr>
              <a:t>Actividad</a:t>
            </a:r>
            <a:r>
              <a:rPr lang="en-US" sz="3400" dirty="0" smtClean="0">
                <a:solidFill>
                  <a:srgbClr val="FF0000"/>
                </a:solidFill>
              </a:rPr>
              <a:t> </a:t>
            </a:r>
            <a:r>
              <a:rPr lang="en-US" sz="3400" dirty="0" err="1" smtClean="0">
                <a:solidFill>
                  <a:srgbClr val="FF0000"/>
                </a:solidFill>
              </a:rPr>
              <a:t>Incial</a:t>
            </a:r>
            <a:endParaRPr lang="en-US" sz="3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7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34950"/>
            <a:ext cx="8305800" cy="1136650"/>
          </a:xfrm>
        </p:spPr>
        <p:txBody>
          <a:bodyPr/>
          <a:lstStyle/>
          <a:p>
            <a:r>
              <a:rPr lang="en-US" altLang="en-US" sz="4000"/>
              <a:t>Es el carro _______ director.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the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34950"/>
            <a:ext cx="8610600" cy="1136650"/>
          </a:xfrm>
        </p:spPr>
        <p:txBody>
          <a:bodyPr/>
          <a:lstStyle/>
          <a:p>
            <a:r>
              <a:rPr lang="es-ES_tradnl" altLang="en-US" sz="4000"/>
              <a:t>El pantalón _______ alumno es azul.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4495800" y="2362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the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4572000" y="3505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34950"/>
            <a:ext cx="9067800" cy="1136650"/>
          </a:xfrm>
        </p:spPr>
        <p:txBody>
          <a:bodyPr/>
          <a:lstStyle/>
          <a:p>
            <a:r>
              <a:rPr lang="es-ES_tradnl" altLang="en-US" sz="4000"/>
              <a:t>Yo busco _______ Profesora Gómez.</a:t>
            </a: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60438"/>
            <a:ext cx="9144000" cy="5668962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altLang="en-US" dirty="0" smtClean="0"/>
              <a:t>Copia y completa: </a:t>
            </a:r>
            <a:endParaRPr lang="es-ES_tradnl" altLang="en-US" dirty="0"/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al</a:t>
            </a:r>
            <a:r>
              <a:rPr lang="es-ES_tradnl" altLang="en-US" dirty="0"/>
              <a:t>- </a:t>
            </a:r>
            <a:r>
              <a:rPr lang="es-ES_tradnl" altLang="en-US" dirty="0">
                <a:solidFill>
                  <a:srgbClr val="FF0000"/>
                </a:solidFill>
              </a:rPr>
              <a:t>a la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a los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a las</a:t>
            </a:r>
            <a:r>
              <a:rPr lang="es-ES_tradnl" altLang="en-US" dirty="0"/>
              <a:t> – </a:t>
            </a:r>
            <a:r>
              <a:rPr lang="es-ES_tradnl" altLang="en-US" dirty="0">
                <a:solidFill>
                  <a:srgbClr val="FF0000"/>
                </a:solidFill>
              </a:rPr>
              <a:t>del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la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los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las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¿De dónde </a:t>
            </a:r>
            <a:r>
              <a:rPr lang="es-ES_tradnl" altLang="en-US" dirty="0" smtClean="0"/>
              <a:t>regresas </a:t>
            </a:r>
            <a:r>
              <a:rPr lang="es-ES_tradnl" altLang="en-US" sz="2000" i="1" dirty="0" smtClean="0"/>
              <a:t>*</a:t>
            </a:r>
            <a:r>
              <a:rPr lang="es-ES_tradnl" altLang="en-US" sz="2000" i="1" dirty="0" err="1" smtClean="0"/>
              <a:t>return</a:t>
            </a:r>
            <a:r>
              <a:rPr lang="es-ES_tradnl" altLang="en-US" sz="2000" i="1" dirty="0" smtClean="0"/>
              <a:t>*</a:t>
            </a:r>
            <a:r>
              <a:rPr lang="es-ES_tradnl" altLang="en-US" dirty="0" smtClean="0"/>
              <a:t>?</a:t>
            </a:r>
            <a:r>
              <a:rPr lang="es-ES_tradnl" altLang="en-US" dirty="0"/>
              <a:t/>
            </a:r>
            <a:br>
              <a:rPr lang="es-ES_tradnl" altLang="en-US" dirty="0"/>
            </a:br>
            <a:r>
              <a:rPr lang="es-ES_tradnl" altLang="en-US" dirty="0" smtClean="0"/>
              <a:t>Regreso</a:t>
            </a:r>
            <a:r>
              <a:rPr lang="es-ES_tradnl" altLang="en-US" dirty="0"/>
              <a:t>______ fiesta de la escuela.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2"/>
            </a:pPr>
            <a:r>
              <a:rPr lang="es-ES_tradnl" altLang="en-US" dirty="0"/>
              <a:t>¿ A qué hora llamas_______ doctores?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	Los llamo mañana.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3. ¿De quién es la pluma?</a:t>
            </a:r>
            <a:br>
              <a:rPr lang="es-ES_tradnl" altLang="en-US" dirty="0"/>
            </a:br>
            <a:r>
              <a:rPr lang="es-ES_tradnl" altLang="en-US" dirty="0"/>
              <a:t>Es _______ profesor.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4. ¿A quién invitas a comer?</a:t>
            </a:r>
            <a:br>
              <a:rPr lang="es-ES_tradnl" altLang="en-US" dirty="0"/>
            </a:br>
            <a:r>
              <a:rPr lang="es-ES_tradnl" altLang="en-US" dirty="0"/>
              <a:t>Invito ________ hermana de Raquel.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5. </a:t>
            </a:r>
            <a:r>
              <a:rPr lang="en-US" altLang="en-US" dirty="0" err="1"/>
              <a:t>Llevamos</a:t>
            </a:r>
            <a:r>
              <a:rPr lang="en-US" altLang="en-US" dirty="0"/>
              <a:t> a las </a:t>
            </a:r>
            <a:r>
              <a:rPr lang="en-US" altLang="en-US" dirty="0" err="1"/>
              <a:t>muchachas</a:t>
            </a:r>
            <a:r>
              <a:rPr lang="en-US" altLang="en-US" dirty="0" smtClean="0"/>
              <a:t>____club</a:t>
            </a:r>
            <a:r>
              <a:rPr lang="en-US" altLang="en-US" i="1" dirty="0" smtClean="0"/>
              <a:t> </a:t>
            </a:r>
            <a:r>
              <a:rPr lang="en-US" altLang="en-US" sz="2000" i="1" dirty="0" smtClean="0"/>
              <a:t>(masculine</a:t>
            </a:r>
            <a:r>
              <a:rPr lang="en-US" altLang="en-US" sz="2000" dirty="0" smtClean="0"/>
              <a:t>)</a:t>
            </a:r>
            <a:r>
              <a:rPr lang="en-US" altLang="en-US" dirty="0" smtClean="0"/>
              <a:t>.</a:t>
            </a:r>
            <a:endParaRPr lang="es-ES_tradnl" alt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432470" y="2387025"/>
            <a:ext cx="107273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dirty="0" smtClean="0">
                <a:solidFill>
                  <a:srgbClr val="0000FF"/>
                </a:solidFill>
              </a:rPr>
              <a:t>de </a:t>
            </a:r>
            <a:r>
              <a:rPr lang="en-US" altLang="en-US" sz="3200" dirty="0">
                <a:solidFill>
                  <a:srgbClr val="0000FF"/>
                </a:solidFill>
              </a:rPr>
              <a:t>la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-2895600" y="41148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495800" y="2971800"/>
            <a:ext cx="10502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a</a:t>
            </a:r>
            <a:r>
              <a:rPr lang="en-US" altLang="en-US" sz="3200" dirty="0" smtClean="0">
                <a:solidFill>
                  <a:srgbClr val="0000FF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00FF"/>
                </a:solidFill>
              </a:rPr>
              <a:t>los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600200" y="4495800"/>
            <a:ext cx="73129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dirty="0" smtClean="0">
                <a:solidFill>
                  <a:srgbClr val="0000FF"/>
                </a:solidFill>
              </a:rPr>
              <a:t>de</a:t>
            </a:r>
            <a:r>
              <a:rPr lang="en-US" altLang="en-US" sz="3200" dirty="0">
                <a:solidFill>
                  <a:srgbClr val="0000FF"/>
                </a:solidFill>
              </a:rPr>
              <a:t>l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209800" y="5435025"/>
            <a:ext cx="84510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a</a:t>
            </a:r>
            <a:r>
              <a:rPr lang="en-US" altLang="en-US" sz="3200" dirty="0" smtClean="0">
                <a:solidFill>
                  <a:srgbClr val="0000FF"/>
                </a:solidFill>
              </a:rPr>
              <a:t> </a:t>
            </a:r>
            <a:r>
              <a:rPr lang="en-US" altLang="en-US" sz="3200" dirty="0">
                <a:solidFill>
                  <a:srgbClr val="0000FF"/>
                </a:solidFill>
              </a:rPr>
              <a:t>la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562600" y="5968425"/>
            <a:ext cx="50366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dirty="0" smtClean="0">
                <a:solidFill>
                  <a:srgbClr val="0000FF"/>
                </a:solidFill>
              </a:rPr>
              <a:t>al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09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68b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525963"/>
          </a:xfrm>
        </p:spPr>
        <p:txBody>
          <a:bodyPr/>
          <a:lstStyle/>
          <a:p>
            <a:r>
              <a:rPr lang="en-US" dirty="0" smtClean="0"/>
              <a:t> 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__________ al </a:t>
            </a:r>
            <a:r>
              <a:rPr lang="en-US" dirty="0" err="1" smtClean="0"/>
              <a:t>concierto</a:t>
            </a:r>
            <a:r>
              <a:rPr lang="en-US" dirty="0" smtClean="0"/>
              <a:t>. (</a:t>
            </a:r>
            <a:r>
              <a:rPr lang="en-US" dirty="0" err="1" smtClean="0"/>
              <a:t>ir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¿__________ </a:t>
            </a:r>
            <a:r>
              <a:rPr lang="en-US" dirty="0" err="1" smtClean="0"/>
              <a:t>usted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universidad</a:t>
            </a:r>
            <a:r>
              <a:rPr lang="en-US" dirty="0" smtClean="0"/>
              <a:t>? (</a:t>
            </a:r>
            <a:r>
              <a:rPr lang="en-US" dirty="0" err="1" smtClean="0"/>
              <a:t>estar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profesora</a:t>
            </a:r>
            <a:r>
              <a:rPr lang="en-US" dirty="0" smtClean="0"/>
              <a:t> _____ </a:t>
            </a:r>
            <a:r>
              <a:rPr lang="en-US" dirty="0" err="1" smtClean="0"/>
              <a:t>mucha</a:t>
            </a:r>
            <a:r>
              <a:rPr lang="en-US" dirty="0" smtClean="0"/>
              <a:t> </a:t>
            </a:r>
            <a:r>
              <a:rPr lang="en-US" dirty="0" err="1" smtClean="0"/>
              <a:t>tarea</a:t>
            </a:r>
            <a:r>
              <a:rPr lang="en-US" dirty="0" smtClean="0"/>
              <a:t>. (</a:t>
            </a:r>
            <a:r>
              <a:rPr lang="en-US" dirty="0" err="1" smtClean="0"/>
              <a:t>dar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_________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escuela</a:t>
            </a:r>
            <a:r>
              <a:rPr lang="en-US" dirty="0" smtClean="0"/>
              <a:t> (</a:t>
            </a:r>
            <a:r>
              <a:rPr lang="en-US" dirty="0" err="1" smtClean="0"/>
              <a:t>estar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¡</a:t>
            </a:r>
            <a:r>
              <a:rPr lang="en-US" dirty="0" err="1" smtClean="0"/>
              <a:t>Tú</a:t>
            </a:r>
            <a:r>
              <a:rPr lang="en-US" dirty="0" smtClean="0"/>
              <a:t> ________ a </a:t>
            </a:r>
            <a:r>
              <a:rPr lang="en-US" dirty="0" err="1" smtClean="0"/>
              <a:t>estudiar</a:t>
            </a:r>
            <a:r>
              <a:rPr lang="en-US" dirty="0" smtClean="0"/>
              <a:t> mucho! (</a:t>
            </a:r>
            <a:r>
              <a:rPr lang="en-US" dirty="0" err="1" smtClean="0"/>
              <a:t>ir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_______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examen</a:t>
            </a:r>
            <a:r>
              <a:rPr lang="en-US" dirty="0" smtClean="0"/>
              <a:t> a la </a:t>
            </a:r>
            <a:r>
              <a:rPr lang="en-US" dirty="0" err="1" smtClean="0"/>
              <a:t>profesora</a:t>
            </a:r>
            <a:r>
              <a:rPr lang="en-US" dirty="0" smtClean="0"/>
              <a:t>. (</a:t>
            </a:r>
            <a:r>
              <a:rPr lang="en-US" dirty="0" err="1" smtClean="0"/>
              <a:t>dar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057400" y="2209800"/>
            <a:ext cx="82266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dirty="0" err="1" smtClean="0">
                <a:solidFill>
                  <a:srgbClr val="0000FF"/>
                </a:solidFill>
              </a:rPr>
              <a:t>voy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600200" y="2768025"/>
            <a:ext cx="100540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dirty="0" err="1" smtClean="0">
                <a:solidFill>
                  <a:srgbClr val="0000FF"/>
                </a:solidFill>
              </a:rPr>
              <a:t>Esta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474881" y="3886200"/>
            <a:ext cx="63991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dirty="0" smtClean="0">
                <a:solidFill>
                  <a:srgbClr val="0000FF"/>
                </a:solidFill>
              </a:rPr>
              <a:t>da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667000" y="4439265"/>
            <a:ext cx="173316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dirty="0" err="1" smtClean="0">
                <a:solidFill>
                  <a:srgbClr val="0000FF"/>
                </a:solidFill>
              </a:rPr>
              <a:t>estamos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954592" y="4977825"/>
            <a:ext cx="82266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dirty="0" smtClean="0">
                <a:solidFill>
                  <a:srgbClr val="0000FF"/>
                </a:solidFill>
              </a:rPr>
              <a:t>vas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841744" y="5560386"/>
            <a:ext cx="63991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dirty="0" smtClean="0">
                <a:solidFill>
                  <a:srgbClr val="0000FF"/>
                </a:solidFill>
              </a:rPr>
              <a:t>da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534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68b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QUIZ 4/5: CAPITULO 3 on WEDNESDAY, MAY 23!!!</a:t>
            </a:r>
          </a:p>
          <a:p>
            <a:pPr lvl="1"/>
            <a:r>
              <a:rPr lang="en-US" dirty="0" smtClean="0"/>
              <a:t>Study:</a:t>
            </a:r>
          </a:p>
          <a:p>
            <a:pPr lvl="2"/>
            <a:r>
              <a:rPr lang="en-US" dirty="0" smtClean="0"/>
              <a:t>VERBOS: </a:t>
            </a:r>
            <a:r>
              <a:rPr lang="en-US" dirty="0" err="1" smtClean="0"/>
              <a:t>Ir</a:t>
            </a:r>
            <a:r>
              <a:rPr lang="en-US" dirty="0" smtClean="0"/>
              <a:t>, Dar, </a:t>
            </a:r>
            <a:r>
              <a:rPr lang="en-US" dirty="0" err="1" smtClean="0"/>
              <a:t>Estar</a:t>
            </a:r>
            <a:endParaRPr lang="en-US" dirty="0" smtClean="0"/>
          </a:p>
          <a:p>
            <a:pPr lvl="2"/>
            <a:r>
              <a:rPr lang="en-US" dirty="0" smtClean="0"/>
              <a:t>“a” + </a:t>
            </a:r>
            <a:r>
              <a:rPr lang="en-US" i="1" dirty="0" err="1" smtClean="0"/>
              <a:t>definate</a:t>
            </a:r>
            <a:r>
              <a:rPr lang="en-US" i="1" dirty="0" smtClean="0"/>
              <a:t> articles (</a:t>
            </a:r>
            <a:r>
              <a:rPr lang="en-US" i="1" dirty="0" err="1" smtClean="0"/>
              <a:t>el,la,los,las</a:t>
            </a:r>
            <a:r>
              <a:rPr lang="en-US" i="1" dirty="0" smtClean="0"/>
              <a:t>)</a:t>
            </a:r>
            <a:endParaRPr lang="en-US" dirty="0" smtClean="0"/>
          </a:p>
          <a:p>
            <a:pPr lvl="2"/>
            <a:r>
              <a:rPr lang="en-US" dirty="0" smtClean="0"/>
              <a:t>“de” + </a:t>
            </a:r>
            <a:r>
              <a:rPr lang="en-US" i="1" dirty="0" smtClean="0"/>
              <a:t>definite articles (</a:t>
            </a:r>
            <a:r>
              <a:rPr lang="en-US" i="1" dirty="0" err="1" smtClean="0"/>
              <a:t>el,la,los,las</a:t>
            </a:r>
            <a:r>
              <a:rPr lang="en-US" i="1" dirty="0" smtClean="0"/>
              <a:t>)</a:t>
            </a:r>
          </a:p>
          <a:p>
            <a:pPr lvl="2"/>
            <a:r>
              <a:rPr lang="en-US" dirty="0" smtClean="0"/>
              <a:t>PERSONAL “a”- </a:t>
            </a:r>
            <a:r>
              <a:rPr lang="en-US" i="1" dirty="0" smtClean="0"/>
              <a:t>when the action of a verb occurs to a PERSON you USE  a PERSONAL “a”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41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What does “A” mean?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What does “De” mean?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What are the </a:t>
            </a:r>
            <a:r>
              <a:rPr lang="en-US" altLang="en-US" dirty="0" err="1"/>
              <a:t>definate</a:t>
            </a:r>
            <a:r>
              <a:rPr lang="en-US" altLang="en-US" dirty="0"/>
              <a:t> articles in Spanish?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	</a:t>
            </a:r>
            <a:endParaRPr lang="en-US" altLang="en-US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 smtClean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What </a:t>
            </a:r>
            <a:r>
              <a:rPr lang="en-US" altLang="en-US" dirty="0"/>
              <a:t>do they mean in English?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r>
              <a:rPr lang="en-US" altLang="en-US" sz="4000" dirty="0" err="1">
                <a:solidFill>
                  <a:srgbClr val="008000"/>
                </a:solidFill>
              </a:rPr>
              <a:t>Repaso</a:t>
            </a:r>
            <a:r>
              <a:rPr lang="en-US" altLang="en-US" sz="4000" dirty="0">
                <a:solidFill>
                  <a:srgbClr val="008000"/>
                </a:solidFill>
              </a:rPr>
              <a:t> de </a:t>
            </a:r>
            <a:r>
              <a:rPr lang="en-US" altLang="en-US" sz="4000" dirty="0" err="1">
                <a:solidFill>
                  <a:srgbClr val="008000"/>
                </a:solidFill>
              </a:rPr>
              <a:t>las</a:t>
            </a:r>
            <a:r>
              <a:rPr lang="en-US" altLang="en-US" sz="4000" dirty="0">
                <a:solidFill>
                  <a:srgbClr val="008000"/>
                </a:solidFill>
              </a:rPr>
              <a:t> CONTRACCIONES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"/>
            <a:ext cx="8229600" cy="6553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When </a:t>
            </a:r>
            <a:r>
              <a:rPr lang="en-US" altLang="en-US" b="1">
                <a:solidFill>
                  <a:srgbClr val="FF0000"/>
                </a:solidFill>
              </a:rPr>
              <a:t>a</a:t>
            </a:r>
            <a:r>
              <a:rPr lang="en-US" altLang="en-US"/>
              <a:t> or </a:t>
            </a:r>
            <a:r>
              <a:rPr lang="en-US" altLang="en-US" b="1">
                <a:solidFill>
                  <a:srgbClr val="FF0000"/>
                </a:solidFill>
              </a:rPr>
              <a:t>de</a:t>
            </a:r>
            <a:r>
              <a:rPr lang="en-US" altLang="en-US"/>
              <a:t> precedes the definite article </a:t>
            </a:r>
            <a:r>
              <a:rPr lang="en-US" altLang="en-US" b="1">
                <a:solidFill>
                  <a:srgbClr val="008000"/>
                </a:solidFill>
              </a:rPr>
              <a:t>el</a:t>
            </a:r>
            <a:r>
              <a:rPr lang="en-US" altLang="en-US"/>
              <a:t>, the two words combine to form a contraction. That is, two words become one.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=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>
                <a:solidFill>
                  <a:srgbClr val="008000"/>
                </a:solidFill>
              </a:rPr>
              <a:t>l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=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>
                <a:solidFill>
                  <a:srgbClr val="008000"/>
                </a:solidFill>
              </a:rPr>
              <a:t>l</a:t>
            </a:r>
          </a:p>
          <a:p>
            <a:pPr>
              <a:lnSpc>
                <a:spcPct val="90000"/>
              </a:lnSpc>
            </a:pPr>
            <a:r>
              <a:rPr lang="en-US" altLang="en-US"/>
              <a:t>Personal</a:t>
            </a:r>
            <a:r>
              <a:rPr lang="en-US" altLang="en-US">
                <a:solidFill>
                  <a:srgbClr val="008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:  You use a “personal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” when whatever action is ocurring is directed to a person.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>
                <a:latin typeface="Times New Roman" pitchFamily="18" charset="0"/>
              </a:rPr>
              <a:t>For Example:</a:t>
            </a:r>
            <a:r>
              <a:rPr lang="en-US" altLang="en-US" i="1"/>
              <a:t> </a:t>
            </a:r>
          </a:p>
          <a:p>
            <a:pPr lvl="2" algn="ctr">
              <a:lnSpc>
                <a:spcPct val="90000"/>
              </a:lnSpc>
            </a:pPr>
            <a:r>
              <a:rPr lang="en-US" altLang="en-US" sz="2800"/>
              <a:t>Luisa </a:t>
            </a:r>
            <a:r>
              <a:rPr lang="en-US" altLang="en-US" sz="2800">
                <a:solidFill>
                  <a:srgbClr val="0000FF"/>
                </a:solidFill>
              </a:rPr>
              <a:t>mira</a:t>
            </a:r>
            <a:r>
              <a:rPr lang="en-US" altLang="en-US" sz="2800"/>
              <a:t>    </a:t>
            </a:r>
            <a:r>
              <a:rPr lang="en-US" altLang="en-US" sz="2800">
                <a:solidFill>
                  <a:srgbClr val="CC0099"/>
                </a:solidFill>
              </a:rPr>
              <a:t>la profesora</a:t>
            </a:r>
            <a:r>
              <a:rPr lang="en-US" altLang="en-US" sz="2800"/>
              <a:t>.</a:t>
            </a:r>
          </a:p>
          <a:p>
            <a:pPr lvl="2" algn="ctr">
              <a:lnSpc>
                <a:spcPct val="90000"/>
              </a:lnSpc>
            </a:pPr>
            <a:endParaRPr lang="en-US" altLang="en-US" sz="2800"/>
          </a:p>
          <a:p>
            <a:pPr lvl="2" algn="ctr">
              <a:lnSpc>
                <a:spcPct val="90000"/>
              </a:lnSpc>
            </a:pPr>
            <a:r>
              <a:rPr lang="en-US" altLang="en-US" sz="2800"/>
              <a:t>Luisa </a:t>
            </a:r>
            <a:r>
              <a:rPr lang="en-US" altLang="en-US" sz="2800">
                <a:solidFill>
                  <a:srgbClr val="0000FF"/>
                </a:solidFill>
              </a:rPr>
              <a:t>mira</a:t>
            </a:r>
            <a:r>
              <a:rPr lang="en-US" altLang="en-US" sz="2800"/>
              <a:t> </a:t>
            </a:r>
            <a:r>
              <a:rPr lang="en-US" altLang="en-US" sz="2800">
                <a:solidFill>
                  <a:srgbClr val="CC0099"/>
                </a:solidFill>
              </a:rPr>
              <a:t>la fotografia</a:t>
            </a:r>
            <a:r>
              <a:rPr lang="en-US" altLang="en-US" sz="2800"/>
              <a:t>.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4191000" y="47244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733800" y="4343400"/>
            <a:ext cx="846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0000FF"/>
                </a:solidFill>
                <a:latin typeface="Times New Roman" pitchFamily="18" charset="0"/>
              </a:rPr>
              <a:t>action</a:t>
            </a: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5867400" y="4800600"/>
            <a:ext cx="0" cy="3048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410200" y="4403725"/>
            <a:ext cx="1074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CC0099"/>
                </a:solidFill>
                <a:latin typeface="Times New Roman" pitchFamily="18" charset="0"/>
              </a:rPr>
              <a:t>person?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4343400" y="48768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4724400" y="4876800"/>
            <a:ext cx="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4572000" y="5105400"/>
            <a:ext cx="304800" cy="304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3810000" y="5486400"/>
            <a:ext cx="846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0000FF"/>
                </a:solidFill>
                <a:latin typeface="Times New Roman" pitchFamily="18" charset="0"/>
              </a:rPr>
              <a:t>action</a:t>
            </a: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4267200" y="57912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V="1">
            <a:off x="5791200" y="5791200"/>
            <a:ext cx="0" cy="3048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5402263" y="5470525"/>
            <a:ext cx="1074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CC0099"/>
                </a:solidFill>
                <a:latin typeface="Times New Roman" pitchFamily="18" charset="0"/>
              </a:rPr>
              <a:t>Person?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570413" y="4967288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4495800" y="44958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4495800" y="59436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4648200" y="5622925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</a:rPr>
              <a:t>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89037"/>
            <a:ext cx="8839200" cy="4525963"/>
          </a:xfrm>
        </p:spPr>
        <p:txBody>
          <a:bodyPr/>
          <a:lstStyle/>
          <a:p>
            <a:r>
              <a:rPr lang="en-US" sz="2800" dirty="0" smtClean="0"/>
              <a:t> Copy and choose the correct completion for each.</a:t>
            </a: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sz="2800" dirty="0" err="1" smtClean="0"/>
              <a:t>Escuchamos</a:t>
            </a:r>
            <a:r>
              <a:rPr lang="en-US" sz="2800" dirty="0" smtClean="0"/>
              <a:t> ____ </a:t>
            </a:r>
            <a:r>
              <a:rPr lang="en-US" sz="2800" dirty="0" err="1" smtClean="0"/>
              <a:t>profesor</a:t>
            </a:r>
            <a:r>
              <a:rPr lang="en-US" sz="2800" dirty="0" smtClean="0"/>
              <a:t>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el	 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al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2. </a:t>
            </a:r>
            <a:r>
              <a:rPr lang="en-US" sz="2800" dirty="0" err="1" smtClean="0"/>
              <a:t>Escuchamos</a:t>
            </a:r>
            <a:r>
              <a:rPr lang="en-US" sz="2800" dirty="0" smtClean="0"/>
              <a:t> ____ CD.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el         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al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3.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television.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la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la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4.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</a:t>
            </a:r>
            <a:r>
              <a:rPr lang="en-US" sz="2800" dirty="0" err="1" smtClean="0"/>
              <a:t>profesora</a:t>
            </a:r>
            <a:r>
              <a:rPr lang="en-US" sz="2800" dirty="0" smtClean="0"/>
              <a:t>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la 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la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5. </a:t>
            </a:r>
            <a:r>
              <a:rPr lang="en-US" sz="2800" dirty="0" err="1" smtClean="0"/>
              <a:t>Miran</a:t>
            </a:r>
            <a:r>
              <a:rPr lang="en-US" sz="2800" dirty="0" smtClean="0"/>
              <a:t> _____ </a:t>
            </a:r>
            <a:r>
              <a:rPr lang="en-US" sz="2800" dirty="0" err="1" smtClean="0"/>
              <a:t>amigas</a:t>
            </a:r>
            <a:r>
              <a:rPr lang="en-US" sz="2800" dirty="0" smtClean="0"/>
              <a:t> de Rosa.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err="1" smtClean="0"/>
              <a:t>las</a:t>
            </a:r>
            <a:r>
              <a:rPr lang="en-US" sz="2800" dirty="0" smtClean="0"/>
              <a:t>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</a:t>
            </a:r>
            <a:r>
              <a:rPr lang="en-US" sz="2800" dirty="0" err="1" smtClean="0"/>
              <a:t>las</a:t>
            </a:r>
            <a:endParaRPr lang="en-US" sz="2800" dirty="0"/>
          </a:p>
          <a:p>
            <a:pPr marL="514350" indent="-514350">
              <a:buClr>
                <a:srgbClr val="FFC000"/>
              </a:buClr>
              <a:buAutoNum type="arabicPeriod"/>
            </a:pPr>
            <a:endParaRPr lang="en-US" sz="2800" dirty="0"/>
          </a:p>
        </p:txBody>
      </p:sp>
      <p:sp>
        <p:nvSpPr>
          <p:cNvPr id="9" name="Title 8"/>
          <p:cNvSpPr txBox="1">
            <a:spLocks/>
          </p:cNvSpPr>
          <p:nvPr/>
        </p:nvSpPr>
        <p:spPr bwMode="auto">
          <a:xfrm>
            <a:off x="457200" y="-152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31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8000"/>
                </a:solidFill>
              </a:rPr>
              <a:t>I- </a:t>
            </a:r>
            <a:r>
              <a:rPr lang="es-ES_tradnl" dirty="0" smtClean="0"/>
              <a:t>COPIA and </a:t>
            </a:r>
            <a:r>
              <a:rPr lang="es-ES_tradnl" dirty="0" err="1" smtClean="0"/>
              <a:t>answer</a:t>
            </a:r>
            <a:r>
              <a:rPr lang="es-ES_tradnl" dirty="0" smtClean="0"/>
              <a:t> </a:t>
            </a:r>
            <a:r>
              <a:rPr lang="es-ES_tradnl" dirty="0" err="1" smtClean="0"/>
              <a:t>according</a:t>
            </a:r>
            <a:r>
              <a:rPr lang="es-ES_tradnl" dirty="0" smtClean="0"/>
              <a:t> to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cue</a:t>
            </a:r>
            <a:r>
              <a:rPr lang="es-ES_tradnl" dirty="0" smtClean="0"/>
              <a:t> in full </a:t>
            </a:r>
            <a:r>
              <a:rPr lang="es-ES_tradnl" dirty="0" err="1" smtClean="0"/>
              <a:t>sentences</a:t>
            </a:r>
            <a:r>
              <a:rPr lang="es-ES_tradnl" dirty="0" smtClean="0"/>
              <a:t>.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colegio)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(la </a:t>
            </a:r>
            <a:r>
              <a:rPr lang="es-ES_tradnl" dirty="0" err="1" smtClean="0"/>
              <a:t>cafeteria</a:t>
            </a:r>
            <a:r>
              <a:rPr lang="es-ES_tradnl" dirty="0" smtClean="0"/>
              <a:t>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(la fiesta)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dormitorio)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comedor)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78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686800" cy="6477000"/>
          </a:xfrm>
        </p:spPr>
        <p:txBody>
          <a:bodyPr/>
          <a:lstStyle/>
          <a:p>
            <a:r>
              <a:rPr lang="en-US" altLang="en-US"/>
              <a:t>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is ALWAYS contracted. </a:t>
            </a:r>
          </a:p>
          <a:p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¿Llevas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hermano de Raúl? 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¿Llevas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>
                <a:solidFill>
                  <a:srgbClr val="008000"/>
                </a:solidFill>
              </a:rPr>
              <a:t>l </a:t>
            </a:r>
            <a:r>
              <a:rPr lang="en-US" altLang="en-US"/>
              <a:t>hermano de Raúl? </a:t>
            </a:r>
          </a:p>
          <a:p>
            <a:endParaRPr lang="en-US" altLang="en-US"/>
          </a:p>
          <a:p>
            <a:r>
              <a:rPr lang="en-US" altLang="en-US"/>
              <a:t>  </a:t>
            </a:r>
            <a:r>
              <a:rPr lang="en-US" altLang="en-US">
                <a:solidFill>
                  <a:srgbClr val="FF0000"/>
                </a:solidFill>
              </a:rPr>
              <a:t>De  </a:t>
            </a:r>
            <a:r>
              <a:rPr lang="en-US" altLang="en-US"/>
              <a:t>+ </a:t>
            </a:r>
            <a:r>
              <a:rPr lang="en-US" altLang="en-US">
                <a:solidFill>
                  <a:srgbClr val="008000"/>
                </a:solidFill>
              </a:rPr>
              <a:t>el </a:t>
            </a:r>
            <a:r>
              <a:rPr lang="en-US" altLang="en-US"/>
              <a:t>is ALWAYS contracted.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¿El libro es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/>
              <a:t>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profesor? 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¿El libro es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>
                <a:solidFill>
                  <a:srgbClr val="008000"/>
                </a:solidFill>
              </a:rPr>
              <a:t>l</a:t>
            </a:r>
            <a:r>
              <a:rPr lang="en-US" altLang="en-US"/>
              <a:t> profesor? 		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 rot="-1260671">
            <a:off x="2613025" y="1524000"/>
            <a:ext cx="2949575" cy="60801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588125" y="2819400"/>
            <a:ext cx="2555875" cy="60801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CC0099"/>
                </a:solidFill>
              </a:rPr>
              <a:t>CORRECTO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 rot="-1260671">
            <a:off x="2438400" y="5106988"/>
            <a:ext cx="2949575" cy="60801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943600" y="6173788"/>
            <a:ext cx="2555875" cy="60801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CC0099"/>
                </a:solidFill>
              </a:rPr>
              <a:t>CORRECTO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34950"/>
            <a:ext cx="8077200" cy="1136650"/>
          </a:xfrm>
        </p:spPr>
        <p:txBody>
          <a:bodyPr/>
          <a:lstStyle/>
          <a:p>
            <a:r>
              <a:rPr lang="en-US" altLang="en-US" sz="4000"/>
              <a:t>Yo voy _______ cafetería ahora.</a:t>
            </a: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96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To/ toward the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810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Of/ about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34950"/>
            <a:ext cx="8077200" cy="1136650"/>
          </a:xfrm>
        </p:spPr>
        <p:txBody>
          <a:bodyPr/>
          <a:lstStyle/>
          <a:p>
            <a:r>
              <a:rPr lang="en-US" altLang="en-US" sz="4000"/>
              <a:t>Yo voy _______ gimnasio.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4114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/toward the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4038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/ about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34950"/>
            <a:ext cx="8305800" cy="1136650"/>
          </a:xfrm>
        </p:spPr>
        <p:txBody>
          <a:bodyPr/>
          <a:lstStyle/>
          <a:p>
            <a:r>
              <a:rPr lang="en-US" altLang="en-US" sz="4000"/>
              <a:t>Es la pluma _______ profesor.</a:t>
            </a: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88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/ toward the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58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/ about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12147</TotalTime>
  <Words>480</Words>
  <Application>Microsoft Office PowerPoint</Application>
  <PresentationFormat>On-screen Show (4:3)</PresentationFormat>
  <Paragraphs>145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Proposito 68b     11/05/18 Actividad Incial</vt:lpstr>
      <vt:lpstr>Repaso de las CONTRACCIONES</vt:lpstr>
      <vt:lpstr>PowerPoint Presentation</vt:lpstr>
      <vt:lpstr>PowerPoint Presentation</vt:lpstr>
      <vt:lpstr>Practica</vt:lpstr>
      <vt:lpstr>PowerPoint Presentation</vt:lpstr>
      <vt:lpstr>Yo voy _______ cafetería ahora.</vt:lpstr>
      <vt:lpstr>Yo voy _______ gimnasio.</vt:lpstr>
      <vt:lpstr>Es la pluma _______ profesor.</vt:lpstr>
      <vt:lpstr>Es el carro _______ director.</vt:lpstr>
      <vt:lpstr>El pantalón _______ alumno es azul.</vt:lpstr>
      <vt:lpstr>Yo busco _______ Profesora Gómez.</vt:lpstr>
      <vt:lpstr>Practica</vt:lpstr>
      <vt:lpstr>Tarea 68b</vt:lpstr>
      <vt:lpstr>Tarea # 68b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Clase 11 IL La fecha es el 15 de noviembre del 2011</dc:title>
  <dc:creator>Helen Zumaeta</dc:creator>
  <cp:lastModifiedBy>Helen Zumaeta</cp:lastModifiedBy>
  <cp:revision>74</cp:revision>
  <cp:lastPrinted>2016-05-31T14:55:04Z</cp:lastPrinted>
  <dcterms:created xsi:type="dcterms:W3CDTF">2011-11-18T04:27:42Z</dcterms:created>
  <dcterms:modified xsi:type="dcterms:W3CDTF">2018-05-11T19:17:54Z</dcterms:modified>
</cp:coreProperties>
</file>